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270" r:id="rId2"/>
  </p:sldIdLst>
  <p:sldSz cx="6858000" cy="9144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C4FF"/>
    <a:srgbClr val="65D7FF"/>
    <a:srgbClr val="0071BB"/>
    <a:srgbClr val="F0F8FA"/>
    <a:srgbClr val="EB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59" d="100"/>
          <a:sy n="59" d="100"/>
        </p:scale>
        <p:origin x="2568" y="62"/>
      </p:cViewPr>
      <p:guideLst>
        <p:guide orient="horz" pos="2160"/>
        <p:guide pos="2880"/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2D89205A-D1B5-4AE6-B0E1-23719117C3B2}" type="datetimeFigureOut">
              <a:rPr lang="en-GB" smtClean="0"/>
              <a:pPr/>
              <a:t>09/01/2024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29EE6E51-C4AA-493B-B208-38728FDD77FE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E6E51-C4AA-493B-B208-38728FDD77F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rrainemploi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rrainemploi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pied de page 4"/>
          <p:cNvSpPr>
            <a:spLocks noGrp="1"/>
          </p:cNvSpPr>
          <p:nvPr userDrawn="1">
            <p:ph type="ftr" sz="quarter" idx="11"/>
          </p:nvPr>
        </p:nvSpPr>
        <p:spPr>
          <a:xfrm>
            <a:off x="0" y="8748464"/>
            <a:ext cx="6858000" cy="395536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GB">
                <a:solidFill>
                  <a:schemeClr val="tx2"/>
                </a:solidFill>
              </a:rPr>
              <a:t>22 route de </a:t>
            </a:r>
            <a:r>
              <a:rPr lang="en-GB" err="1">
                <a:solidFill>
                  <a:schemeClr val="tx2"/>
                </a:solidFill>
              </a:rPr>
              <a:t>Vannes</a:t>
            </a:r>
            <a:r>
              <a:rPr lang="en-GB">
                <a:solidFill>
                  <a:schemeClr val="tx2"/>
                </a:solidFill>
              </a:rPr>
              <a:t>, 44100 Nantes - 02 40 47 11 12  </a:t>
            </a:r>
            <a:r>
              <a:rPr lang="en-GB">
                <a:hlinkClick r:id="rId2"/>
              </a:rPr>
              <a:t>www.parrainemploi.com</a:t>
            </a:r>
            <a:endParaRPr lang="en-GB"/>
          </a:p>
          <a:p>
            <a:r>
              <a:rPr lang="en-GB" altLang="fr-FR" b="1">
                <a:solidFill>
                  <a:schemeClr val="tx2"/>
                </a:solidFill>
              </a:rPr>
              <a:t>ASSOCIATION LOI 1901 - RECONNUE D’INTÉRÊT GÉNÉRAL</a:t>
            </a:r>
            <a:r>
              <a:rPr lang="en-GB" b="1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0145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pied de page 4"/>
          <p:cNvSpPr>
            <a:spLocks noGrp="1"/>
          </p:cNvSpPr>
          <p:nvPr userDrawn="1">
            <p:ph type="ftr" sz="quarter" idx="11"/>
          </p:nvPr>
        </p:nvSpPr>
        <p:spPr>
          <a:xfrm>
            <a:off x="0" y="8748464"/>
            <a:ext cx="6858000" cy="395536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GB">
                <a:solidFill>
                  <a:schemeClr val="tx2"/>
                </a:solidFill>
              </a:rPr>
              <a:t>22 route de </a:t>
            </a:r>
            <a:r>
              <a:rPr lang="en-GB" err="1">
                <a:solidFill>
                  <a:schemeClr val="tx2"/>
                </a:solidFill>
              </a:rPr>
              <a:t>Vannes</a:t>
            </a:r>
            <a:r>
              <a:rPr lang="en-GB">
                <a:solidFill>
                  <a:schemeClr val="tx2"/>
                </a:solidFill>
              </a:rPr>
              <a:t>, 44100 Nantes - 02 40 47 11 12  </a:t>
            </a:r>
            <a:r>
              <a:rPr lang="en-GB">
                <a:hlinkClick r:id="rId2"/>
              </a:rPr>
              <a:t>www.parrainemploi.com</a:t>
            </a:r>
            <a:endParaRPr lang="en-GB"/>
          </a:p>
          <a:p>
            <a:r>
              <a:rPr lang="en-GB" altLang="fr-FR" b="1">
                <a:solidFill>
                  <a:schemeClr val="tx2"/>
                </a:solidFill>
              </a:rPr>
              <a:t>ASSOCIATION LOI 1901 - RECONNUE D’INTÉRÊT GÉNÉRAL</a:t>
            </a:r>
            <a:r>
              <a:rPr lang="en-GB" b="1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427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 userDrawn="1"/>
        </p:nvSpPr>
        <p:spPr bwMode="auto">
          <a:xfrm rot="5400000">
            <a:off x="3216275" y="5491301"/>
            <a:ext cx="425449" cy="6879949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 rot="5400000">
            <a:off x="3064404" y="-3064404"/>
            <a:ext cx="729192" cy="6858000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9250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elloasso.com/associations/un-parrain-1-emploi/adhesions/bulletin-adhesion-202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0" y="755576"/>
            <a:ext cx="2852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Insertion professionnelle </a:t>
            </a:r>
          </a:p>
          <a:p>
            <a:pPr algn="ctr"/>
            <a:r>
              <a:rPr lang="fr-F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des jeunes diplômé(e)s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628800" y="1619672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Soutien des</a:t>
            </a:r>
          </a:p>
          <a:p>
            <a:pPr algn="ctr"/>
            <a:r>
              <a:rPr lang="fr-F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seniors vers l’emploi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229200" y="755576"/>
            <a:ext cx="1452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Femmes en</a:t>
            </a:r>
          </a:p>
          <a:p>
            <a:pPr algn="ctr"/>
            <a:r>
              <a:rPr lang="fr-F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retour à l’emploi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002654" y="1331640"/>
            <a:ext cx="1855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Lutter contre </a:t>
            </a:r>
          </a:p>
          <a:p>
            <a:pPr algn="ctr"/>
            <a:r>
              <a:rPr lang="fr-F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 chômage de longue durée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645024" y="971600"/>
            <a:ext cx="1998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Habitant(e)s des</a:t>
            </a:r>
          </a:p>
          <a:p>
            <a:pPr algn="ctr"/>
            <a:r>
              <a:rPr lang="fr-F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quartiers prioritaires</a:t>
            </a:r>
          </a:p>
        </p:txBody>
      </p:sp>
      <p:grpSp>
        <p:nvGrpSpPr>
          <p:cNvPr id="44" name="Groupe 43"/>
          <p:cNvGrpSpPr/>
          <p:nvPr/>
        </p:nvGrpSpPr>
        <p:grpSpPr>
          <a:xfrm>
            <a:off x="2845315" y="580096"/>
            <a:ext cx="1015733" cy="1039576"/>
            <a:chOff x="2636912" y="288032"/>
            <a:chExt cx="1512168" cy="1547664"/>
          </a:xfrm>
        </p:grpSpPr>
        <p:sp>
          <p:nvSpPr>
            <p:cNvPr id="24" name="Rectangle 23"/>
            <p:cNvSpPr/>
            <p:nvPr/>
          </p:nvSpPr>
          <p:spPr>
            <a:xfrm>
              <a:off x="2636912" y="288032"/>
              <a:ext cx="1512168" cy="1547664"/>
            </a:xfrm>
            <a:prstGeom prst="rect">
              <a:avLst/>
            </a:prstGeom>
            <a:solidFill>
              <a:srgbClr val="F0F8FA"/>
            </a:solidFill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27" name="Picture 14" descr="C:\Documents and Settings\All Users\Documents\Communication\LOGOS\Logo avec nom (grand)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CF9FA"/>
                </a:clrFrom>
                <a:clrTo>
                  <a:srgbClr val="FCF9FA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8920" y="382382"/>
              <a:ext cx="1368708" cy="1381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" name="ZoneTexte 29"/>
          <p:cNvSpPr txBox="1"/>
          <p:nvPr/>
        </p:nvSpPr>
        <p:spPr>
          <a:xfrm>
            <a:off x="3573016" y="1763688"/>
            <a:ext cx="23574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Personnes en situation de handicap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0" y="1219562"/>
            <a:ext cx="1756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Nouveaux arrivants </a:t>
            </a:r>
          </a:p>
          <a:p>
            <a:pPr algn="ctr"/>
            <a:r>
              <a:rPr lang="fr-F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sur notre territoire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0" y="1691680"/>
            <a:ext cx="20002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Allocataires du RSA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620688" y="3059832"/>
            <a:ext cx="57887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2"/>
                </a:solidFill>
              </a:rPr>
              <a:t>J’adhère à Un Parrain 1 Emploi et souhaite soutenir son initiative. </a:t>
            </a:r>
          </a:p>
          <a:p>
            <a:pPr algn="ctr"/>
            <a:r>
              <a:rPr lang="fr-FR" sz="1400" b="1" dirty="0">
                <a:solidFill>
                  <a:schemeClr val="tx2"/>
                </a:solidFill>
              </a:rPr>
              <a:t>Je participe financièrement aux actions de l’association en versant une cotisation annuelle de 15 euros. 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57166" y="3995936"/>
            <a:ext cx="65008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tx2"/>
                </a:solidFill>
              </a:rPr>
              <a:t>Mme/M. : ……………… …………………………. Fonction : ……………………….…</a:t>
            </a:r>
          </a:p>
          <a:p>
            <a:r>
              <a:rPr lang="fr-FR" sz="1600" dirty="0">
                <a:solidFill>
                  <a:schemeClr val="tx2"/>
                </a:solidFill>
              </a:rPr>
              <a:t>Secteur d’activité : ………………………………………………….………………………</a:t>
            </a:r>
          </a:p>
          <a:p>
            <a:r>
              <a:rPr lang="fr-FR" sz="1600" dirty="0">
                <a:solidFill>
                  <a:schemeClr val="tx2"/>
                </a:solidFill>
              </a:rPr>
              <a:t>Nom : …………………………………………Prénom: …………………………………….</a:t>
            </a:r>
          </a:p>
          <a:p>
            <a:r>
              <a:rPr lang="fr-FR" sz="1600" dirty="0">
                <a:solidFill>
                  <a:schemeClr val="tx2"/>
                </a:solidFill>
              </a:rPr>
              <a:t>Adresse : ……………………………………………………..…………………………………</a:t>
            </a:r>
          </a:p>
          <a:p>
            <a:r>
              <a:rPr lang="fr-FR" sz="1600" dirty="0">
                <a:solidFill>
                  <a:schemeClr val="tx2"/>
                </a:solidFill>
              </a:rPr>
              <a:t>Ville : ………………………………………………….CP: …………………………………….</a:t>
            </a:r>
          </a:p>
          <a:p>
            <a:r>
              <a:rPr lang="fr-FR" sz="1600" dirty="0">
                <a:solidFill>
                  <a:schemeClr val="tx2"/>
                </a:solidFill>
              </a:rPr>
              <a:t>Mail : …………………………………………………Téléphone : …………………………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2195736"/>
            <a:ext cx="6858000" cy="7200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0" y="2195736"/>
            <a:ext cx="685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>
                <a:solidFill>
                  <a:schemeClr val="bg1"/>
                </a:solidFill>
              </a:rPr>
              <a:t>   </a:t>
            </a:r>
            <a:r>
              <a:rPr lang="en-GB" sz="900" dirty="0">
                <a:solidFill>
                  <a:schemeClr val="bg1"/>
                </a:solidFill>
              </a:rPr>
              <a:t> </a:t>
            </a:r>
            <a:r>
              <a:rPr lang="fr-FR" sz="4000" dirty="0">
                <a:solidFill>
                  <a:schemeClr val="bg1"/>
                </a:solidFill>
              </a:rPr>
              <a:t>BULLETIN D’ADHESION 2024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-83502" y="182843"/>
            <a:ext cx="6858000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</a:rPr>
              <a:t>TROUVER UN EMPLOI À 2, C’EST PLUS FACILE !</a:t>
            </a:r>
          </a:p>
        </p:txBody>
      </p:sp>
      <p:graphicFrame>
        <p:nvGraphicFramePr>
          <p:cNvPr id="36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104576"/>
              </p:ext>
            </p:extLst>
          </p:nvPr>
        </p:nvGraphicFramePr>
        <p:xfrm>
          <a:off x="1258238" y="6793774"/>
          <a:ext cx="3744416" cy="576064"/>
        </p:xfrm>
        <a:graphic>
          <a:graphicData uri="http://schemas.openxmlformats.org/drawingml/2006/table">
            <a:tbl>
              <a:tblPr/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44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1F497D"/>
                          </a:solidFill>
                          <a:latin typeface="Century Gothic"/>
                        </a:rPr>
                        <a:t>IBAN FR76 1470 6000 0030 9729</a:t>
                      </a:r>
                      <a:r>
                        <a:rPr lang="es-ES" sz="1000" b="0" i="0" u="none" strike="noStrike" baseline="0" dirty="0">
                          <a:solidFill>
                            <a:srgbClr val="1F497D"/>
                          </a:solidFill>
                          <a:latin typeface="Century Gothic"/>
                        </a:rPr>
                        <a:t> </a:t>
                      </a:r>
                      <a:r>
                        <a:rPr lang="es-ES" sz="1000" b="0" i="0" u="none" strike="noStrike" dirty="0">
                          <a:solidFill>
                            <a:srgbClr val="1F497D"/>
                          </a:solidFill>
                          <a:latin typeface="Century Gothic"/>
                        </a:rPr>
                        <a:t>4400</a:t>
                      </a:r>
                      <a:r>
                        <a:rPr lang="es-ES" sz="1000" b="0" i="0" u="none" strike="noStrike" baseline="0" dirty="0">
                          <a:solidFill>
                            <a:srgbClr val="1F497D"/>
                          </a:solidFill>
                          <a:latin typeface="Century Gothic"/>
                        </a:rPr>
                        <a:t> </a:t>
                      </a:r>
                      <a:r>
                        <a:rPr lang="es-ES" sz="1000" b="0" i="0" u="none" strike="noStrike" dirty="0">
                          <a:solidFill>
                            <a:srgbClr val="1F497D"/>
                          </a:solidFill>
                          <a:latin typeface="Century Gothic"/>
                        </a:rPr>
                        <a:t>075</a:t>
                      </a:r>
                    </a:p>
                  </a:txBody>
                  <a:tcPr marL="7865" marR="7865" marT="7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631">
                <a:tc>
                  <a:txBody>
                    <a:bodyPr/>
                    <a:lstStyle/>
                    <a:p>
                      <a:pPr algn="ctr" fontAlgn="ctr"/>
                      <a:r>
                        <a:rPr lang="nn-NO" sz="900" b="0" i="0" u="none" strike="noStrike" dirty="0">
                          <a:solidFill>
                            <a:srgbClr val="1F497D"/>
                          </a:solidFill>
                          <a:latin typeface="Century Gothic"/>
                        </a:rPr>
                        <a:t>Code SWIFT AGRI FR PP 847</a:t>
                      </a:r>
                    </a:p>
                  </a:txBody>
                  <a:tcPr marL="7865" marR="7865" marT="7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476672" y="5724128"/>
            <a:ext cx="57606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chemeClr val="tx2"/>
                </a:solidFill>
              </a:rPr>
              <a:t>En votre aimable règlement par:</a:t>
            </a:r>
          </a:p>
          <a:p>
            <a:pPr>
              <a:buFont typeface="Wingdings" pitchFamily="2" charset="2"/>
              <a:buChar char="q"/>
            </a:pPr>
            <a:r>
              <a:rPr lang="fr-FR" sz="1200" dirty="0">
                <a:solidFill>
                  <a:schemeClr val="tx2"/>
                </a:solidFill>
              </a:rPr>
              <a:t> Chèque à l’ordre  de « Un Parrain, 1 Emploi »</a:t>
            </a:r>
          </a:p>
          <a:p>
            <a:pPr>
              <a:buFont typeface="Wingdings" pitchFamily="2" charset="2"/>
              <a:buChar char="q"/>
            </a:pPr>
            <a:r>
              <a:rPr lang="fr-FR" sz="1200" dirty="0">
                <a:solidFill>
                  <a:schemeClr val="tx2"/>
                </a:solidFill>
              </a:rPr>
              <a:t> Via </a:t>
            </a:r>
            <a:r>
              <a:rPr lang="fr-FR" sz="1200" dirty="0" err="1">
                <a:solidFill>
                  <a:schemeClr val="tx2"/>
                </a:solidFill>
              </a:rPr>
              <a:t>HelloAsso</a:t>
            </a:r>
            <a:r>
              <a:rPr lang="fr-FR" sz="1200">
                <a:solidFill>
                  <a:schemeClr val="tx2"/>
                </a:solidFill>
              </a:rPr>
              <a:t> </a:t>
            </a:r>
            <a:r>
              <a:rPr lang="fr-FR" sz="1200">
                <a:solidFill>
                  <a:schemeClr val="tx2"/>
                </a:solidFill>
                <a:hlinkClick r:id="rId4"/>
              </a:rPr>
              <a:t>https://www.helloasso.com/associations/un-parrain-1-emploi/adhesions/bulletin-adhesion-2024</a:t>
            </a:r>
            <a:endParaRPr lang="fr-FR" sz="120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sz="1200">
                <a:solidFill>
                  <a:schemeClr val="tx2"/>
                </a:solidFill>
              </a:rPr>
              <a:t>Virement </a:t>
            </a:r>
            <a:r>
              <a:rPr lang="fr-FR" sz="1200" b="1" dirty="0">
                <a:solidFill>
                  <a:schemeClr val="tx2"/>
                </a:solidFill>
              </a:rPr>
              <a:t>(merci de préciser vos coordonnées dans le libellé)</a:t>
            </a:r>
            <a:r>
              <a:rPr lang="fr-FR" sz="1200" dirty="0">
                <a:solidFill>
                  <a:schemeClr val="tx2"/>
                </a:solidFill>
              </a:rPr>
              <a:t> sur le compte suivant :</a:t>
            </a:r>
            <a:endParaRPr lang="fr-FR" sz="1200" dirty="0"/>
          </a:p>
        </p:txBody>
      </p:sp>
      <p:sp>
        <p:nvSpPr>
          <p:cNvPr id="39" name="Espace réservé du pied de page 4"/>
          <p:cNvSpPr>
            <a:spLocks noGrp="1"/>
          </p:cNvSpPr>
          <p:nvPr>
            <p:ph type="ftr" sz="quarter" idx="4294967295"/>
          </p:nvPr>
        </p:nvSpPr>
        <p:spPr>
          <a:xfrm>
            <a:off x="0" y="8748464"/>
            <a:ext cx="6858000" cy="395536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en-GB" altLang="fr-FR" sz="1800" b="1" dirty="0">
                <a:solidFill>
                  <a:schemeClr val="tx2"/>
                </a:solidFill>
              </a:rPr>
              <a:t>* </a:t>
            </a:r>
            <a:r>
              <a:rPr lang="en-GB" altLang="fr-FR" dirty="0">
                <a:solidFill>
                  <a:schemeClr val="tx2"/>
                </a:solidFill>
              </a:rPr>
              <a:t>Association </a:t>
            </a:r>
            <a:r>
              <a:rPr lang="en-GB" altLang="fr-FR" dirty="0" err="1">
                <a:solidFill>
                  <a:schemeClr val="tx2"/>
                </a:solidFill>
              </a:rPr>
              <a:t>loi</a:t>
            </a:r>
            <a:r>
              <a:rPr lang="en-GB" altLang="fr-FR" dirty="0">
                <a:solidFill>
                  <a:schemeClr val="tx2"/>
                </a:solidFill>
              </a:rPr>
              <a:t> 1901, </a:t>
            </a:r>
            <a:r>
              <a:rPr lang="en-GB" altLang="fr-FR" dirty="0" err="1">
                <a:solidFill>
                  <a:schemeClr val="tx2"/>
                </a:solidFill>
              </a:rPr>
              <a:t>reconnue</a:t>
            </a:r>
            <a:r>
              <a:rPr lang="en-GB" altLang="fr-FR" dirty="0">
                <a:solidFill>
                  <a:schemeClr val="tx2"/>
                </a:solidFill>
              </a:rPr>
              <a:t> </a:t>
            </a:r>
            <a:r>
              <a:rPr lang="en-GB" altLang="fr-FR" dirty="0" err="1">
                <a:solidFill>
                  <a:schemeClr val="tx2"/>
                </a:solidFill>
              </a:rPr>
              <a:t>d’intérêt</a:t>
            </a:r>
            <a:r>
              <a:rPr lang="en-GB" altLang="fr-FR" dirty="0">
                <a:solidFill>
                  <a:schemeClr val="tx2"/>
                </a:solidFill>
              </a:rPr>
              <a:t> </a:t>
            </a:r>
            <a:r>
              <a:rPr lang="en-GB" altLang="fr-FR" dirty="0" err="1">
                <a:solidFill>
                  <a:schemeClr val="tx2"/>
                </a:solidFill>
              </a:rPr>
              <a:t>général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depuis</a:t>
            </a:r>
            <a:r>
              <a:rPr lang="en-GB" dirty="0">
                <a:solidFill>
                  <a:schemeClr val="tx2"/>
                </a:solidFill>
              </a:rPr>
              <a:t> 2006</a:t>
            </a:r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7166" y="7452320"/>
            <a:ext cx="5976664" cy="1215717"/>
          </a:xfrm>
          <a:prstGeom prst="rect">
            <a:avLst/>
          </a:prstGeom>
          <a:ln w="31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endParaRPr lang="fr-FR" sz="100" dirty="0">
              <a:solidFill>
                <a:schemeClr val="tx2"/>
              </a:solidFill>
            </a:endParaRPr>
          </a:p>
          <a:p>
            <a:r>
              <a:rPr lang="fr-FR" sz="1050" dirty="0">
                <a:solidFill>
                  <a:schemeClr val="tx2"/>
                </a:solidFill>
              </a:rPr>
              <a:t>Un Parrain 1 Emploi bénéficie de l’agrément fiscal qui ouvre droit à une réduction d’impôt au titre de articles 200 et 238 bis du CGI*. Pour les particuliers, les versements ouvrent droit à une réduction d’impôts sur le revenu égal à 66% des sommes versées, dans la limite de 20% du revenu imposable.</a:t>
            </a:r>
          </a:p>
          <a:p>
            <a:endParaRPr lang="fr-FR" sz="105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sz="1000" dirty="0">
                <a:solidFill>
                  <a:schemeClr val="tx2"/>
                </a:solidFill>
              </a:rPr>
              <a:t> En plus de mon adhésion de 15 euros, je souhaite faire un don à l’association  de ……………………………..</a:t>
            </a:r>
          </a:p>
          <a:p>
            <a:pPr>
              <a:buFont typeface="Wingdings" pitchFamily="2" charset="2"/>
              <a:buChar char="q"/>
            </a:pPr>
            <a:r>
              <a:rPr lang="fr-FR" sz="1000" dirty="0">
                <a:solidFill>
                  <a:schemeClr val="tx2"/>
                </a:solidFill>
              </a:rPr>
              <a:t> Je souhaite un rescrit fiscal correspondant au montant de mon règlement</a:t>
            </a:r>
          </a:p>
          <a:p>
            <a:pPr>
              <a:buFont typeface="Wingdings" pitchFamily="2" charset="2"/>
              <a:buChar char="q"/>
            </a:pPr>
            <a:r>
              <a:rPr lang="fr-FR" sz="1000" dirty="0">
                <a:solidFill>
                  <a:schemeClr val="tx2"/>
                </a:solidFill>
              </a:rPr>
              <a:t> Je souhaite être rappelé pour un partenariat plus global</a:t>
            </a:r>
          </a:p>
        </p:txBody>
      </p:sp>
    </p:spTree>
    <p:extLst>
      <p:ext uri="{BB962C8B-B14F-4D97-AF65-F5344CB8AC3E}">
        <p14:creationId xmlns:p14="http://schemas.microsoft.com/office/powerpoint/2010/main" val="4442758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7980</TotalTime>
  <Words>302</Words>
  <Application>Microsoft Office PowerPoint</Application>
  <PresentationFormat>Affichage à l'écran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Wingdings</vt:lpstr>
      <vt:lpstr>Thème Office</vt:lpstr>
      <vt:lpstr>Présentation PowerPoint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Fondation PwC VPNP 2015</dc:title>
  <dc:creator>FR064813</dc:creator>
  <cp:lastModifiedBy>Un parrain 1 emploi</cp:lastModifiedBy>
  <cp:revision>201</cp:revision>
  <cp:lastPrinted>2021-02-11T11:14:35Z</cp:lastPrinted>
  <dcterms:created xsi:type="dcterms:W3CDTF">2015-01-14T22:37:27Z</dcterms:created>
  <dcterms:modified xsi:type="dcterms:W3CDTF">2024-01-09T15:06:42Z</dcterms:modified>
</cp:coreProperties>
</file>